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1" r:id="rId6"/>
    <p:sldId id="285" r:id="rId7"/>
    <p:sldId id="283" r:id="rId8"/>
    <p:sldId id="284" r:id="rId9"/>
    <p:sldId id="286" r:id="rId10"/>
    <p:sldId id="290" r:id="rId11"/>
    <p:sldId id="287" r:id="rId12"/>
    <p:sldId id="281" r:id="rId13"/>
    <p:sldId id="288" r:id="rId14"/>
    <p:sldId id="289" r:id="rId15"/>
    <p:sldId id="291" r:id="rId16"/>
    <p:sldId id="292" r:id="rId17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praszamy" id="{E75E278A-FF0E-49A4-B170-79828D63BBAD}">
          <p14:sldIdLst>
            <p14:sldId id="256"/>
          </p14:sldIdLst>
        </p14:section>
        <p14:section name="Projektowanie, Płynna zmiana, adnotacje, współpraca, funkcja Powiedz mi" id="{B9B51309-D148-4332-87C2-07BE32FBCA3B}">
          <p14:sldIdLst>
            <p14:sldId id="271"/>
            <p14:sldId id="285"/>
            <p14:sldId id="283"/>
            <p14:sldId id="284"/>
            <p14:sldId id="286"/>
            <p14:sldId id="290"/>
            <p14:sldId id="287"/>
            <p14:sldId id="281"/>
            <p14:sldId id="288"/>
            <p14:sldId id="289"/>
            <p14:sldId id="291"/>
            <p14:sldId id="292"/>
          </p14:sldIdLst>
        </p14:section>
        <p14:section name="Dowiedz się więcej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241" autoAdjust="0"/>
  </p:normalViewPr>
  <p:slideViewPr>
    <p:cSldViewPr snapToGrid="0">
      <p:cViewPr varScale="1">
        <p:scale>
          <a:sx n="107" d="100"/>
          <a:sy n="107" d="100"/>
        </p:scale>
        <p:origin x="6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11DA3C5-09EA-47D3-8EBA-995B4EC6CF85}" type="datetime1">
              <a:rPr lang="pl-PL" smtClean="0"/>
              <a:t>30.10.2024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DBEAD-7603-4B55-AFA7-17A6FCD2E729}" type="datetime1">
              <a:rPr lang="pl-PL" smtClean="0"/>
              <a:pPr/>
              <a:t>30.10.2024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l-PL" noProof="0" dirty="0"/>
              <a:t>Wzór umowy na stronie szkoły,</a:t>
            </a:r>
            <a:r>
              <a:rPr lang="pl-PL" baseline="0" noProof="0" dirty="0"/>
              <a:t> egzamin OKE. – pokazać wzór umowy.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l-PL" baseline="0" noProof="0" dirty="0"/>
              <a:t>Umowa Cech – obowiązek zrzeszenia się.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endParaRPr lang="pl-PL" noProof="0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Dzienniczek/dzienniczki</a:t>
            </a:r>
            <a:r>
              <a:rPr lang="pl-PL" baseline="0" dirty="0"/>
              <a:t> na egzaminie czeladniczym. </a:t>
            </a:r>
            <a:r>
              <a:rPr lang="pl-PL" dirty="0"/>
              <a:t>Pokazać dziennik praktyk –</a:t>
            </a:r>
            <a:r>
              <a:rPr lang="pl-PL" baseline="0" dirty="0"/>
              <a:t> co należy zrobić. </a:t>
            </a:r>
            <a:r>
              <a:rPr lang="pl-PL" baseline="0"/>
              <a:t>Programy nauczania.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12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07382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noProof="0" dirty="0"/>
              <a:t>USTAWA o rzemiośle</a:t>
            </a:r>
          </a:p>
          <a:p>
            <a:r>
              <a:rPr lang="pl-PL" noProof="0" dirty="0"/>
              <a:t>Strona internetowa</a:t>
            </a:r>
            <a:r>
              <a:rPr lang="pl-PL" baseline="0" noProof="0" dirty="0"/>
              <a:t> szkoły – wzór umowy, wzór rozwiązania umowy na mocy  </a:t>
            </a:r>
            <a:r>
              <a:rPr lang="pl-PL" baseline="0" noProof="0"/>
              <a:t>porozumienia stron… </a:t>
            </a:r>
            <a:endParaRPr lang="pl-PL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504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Nowelizacją ustawy o rzemiośle  poszerzono katalog przedsiębiorców, których zawodowa działalność gospodarcza jest rzemiosłem. Do końca 2019 roku mogły to być tylko osoby fizyczne lub wspólnicy spółki cywilnej osób fizycznych wykonujący działalność gospodarczą z wykorzystaniem zawodowych kwalifikacji.  </a:t>
            </a:r>
            <a:r>
              <a:rPr lang="pl-PL" dirty="0"/>
              <a:t>Plik pdf,</a:t>
            </a:r>
            <a:r>
              <a:rPr lang="pl-PL" baseline="0" dirty="0"/>
              <a:t> ustawa o rzemiośle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3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20063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ROZPORZĄDZENIE MINISTRA EDUKACJI NARODOWEJ w sprawie praktycznej nauki zawodu</a:t>
            </a:r>
            <a:r>
              <a:rPr lang="pl-PL" baseline="0" dirty="0"/>
              <a:t> paragraf 10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4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732989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Rozporządzenie Rady Ministrów. w sprawie przygotowania zawodowego młodocianych i ich wynagradzania.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6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2026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Rozporządzenie Rady Ministrów. w sprawie przygotowania zawodowego młodocianych i ich wynagradzania. – paragraf 4 – obowiązek poinformowania</a:t>
            </a:r>
            <a:r>
              <a:rPr lang="pl-PL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szkoły – świadectwo pracy</a:t>
            </a:r>
            <a:endParaRPr lang="pl-PL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7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278069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5383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 zwolnieniu lekarskim młodociany nie może przebywać na terenie szkoły.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10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879834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Wykaz prac i</a:t>
            </a:r>
            <a:r>
              <a:rPr lang="pl-PL" baseline="0" dirty="0"/>
              <a:t> stanowi </a:t>
            </a:r>
            <a:r>
              <a:rPr lang="pl-PL" baseline="0" dirty="0" err="1"/>
              <a:t>zbronionych</a:t>
            </a:r>
            <a:r>
              <a:rPr lang="pl-PL" baseline="0" dirty="0"/>
              <a:t> załącznik nr 1 do rozporządzenia </a:t>
            </a:r>
            <a:r>
              <a:rPr lang="pl-PL" dirty="0"/>
              <a:t>ROZPORZĄDZENIE RADY MINISTRÓW w sprawie wykazu prac wzbronionych młodocianym i warunków ich zatrudniania przy niektórych z tych prac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l-PL" noProof="0" smtClean="0"/>
              <a:t>11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854123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800" noProof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ytuł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Edytuj style wzorca tekstu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Piąty poziom</a:t>
            </a:r>
          </a:p>
        </p:txBody>
      </p:sp>
      <p:sp>
        <p:nvSpPr>
          <p:cNvPr id="6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8EB424E-7AF5-44A8-B3DF-238D72059AA0}" type="datetime1">
              <a:rPr lang="pl-PL" noProof="0" smtClean="0"/>
              <a:t>30.10.2024</a:t>
            </a:fld>
            <a:endParaRPr lang="pl-PL" noProof="0"/>
          </a:p>
        </p:txBody>
      </p:sp>
      <p:sp>
        <p:nvSpPr>
          <p:cNvPr id="7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8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/>
          </a:p>
        </p:txBody>
      </p:sp>
      <p:sp>
        <p:nvSpPr>
          <p:cNvPr id="10" name="Prostokąt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7" name="Zawartość — symbol zastępczy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Kliknij, aby edytować style wzorców tekstu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l-PL" noProof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800" noProof="0"/>
          </a:p>
        </p:txBody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E375F2A-757F-44A2-AB8E-950DAE05BA53}" type="datetime1">
              <a:rPr lang="pl-PL" noProof="0" smtClean="0"/>
              <a:t>30.10.2024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/>
              <a:t>‹#›</a:t>
            </a:fld>
            <a:endParaRPr lang="pl-PL" noProof="0"/>
          </a:p>
        </p:txBody>
      </p:sp>
      <p:cxnSp>
        <p:nvCxnSpPr>
          <p:cNvPr id="8" name="Łącznik prosty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iblink.pl/MF3p9LI2n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WARUNKI ZATRUDNIENIA </a:t>
            </a:r>
            <a:br>
              <a:rPr lang="pl-PL" sz="4800" b="1" dirty="0">
                <a:solidFill>
                  <a:schemeClr val="bg1"/>
                </a:solidFill>
              </a:rPr>
            </a:br>
            <a:r>
              <a:rPr lang="pl-PL" sz="4800" b="1" dirty="0">
                <a:solidFill>
                  <a:schemeClr val="bg1"/>
                </a:solidFill>
              </a:rPr>
              <a:t>PRACOWNIKA MŁODOCIANEGO 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82529" cy="64008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NIEOBECNOŚCI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64240" cy="3977640"/>
          </a:xfrm>
        </p:spPr>
        <p:txBody>
          <a:bodyPr anchor="ctr"/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W razie nieobecności na zajęciach praktycznych i teoretycznych spowodowanych chorobą, młodociany zobowiązany jest dostarczyć zwolnienie lekarskie L-4 (w trakcie wizyty u lekarza niezbędny jest PESEL młodocianego oraz NIP pracodawcy).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rgbClr val="FF0000"/>
                </a:solidFill>
              </a:rPr>
              <a:t>L-4 oryginał do pracodawcy, kopia do szkoły – sekretariat@zs4-leszno.pl.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8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i="1" dirty="0">
                <a:solidFill>
                  <a:srgbClr val="FF0000"/>
                </a:solidFill>
              </a:rPr>
              <a:t>Art. 202. KP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i="1" dirty="0">
                <a:solidFill>
                  <a:srgbClr val="FF0000"/>
                </a:solidFill>
              </a:rPr>
              <a:t>§ 3. Do czasu pracy młodocianego wlicza się czas nauki w wymiarze wynikającym z obowiązkowego programu zajęć szkolnych, bez względu na to, czy odbywa się ona w godzinach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067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55097" cy="64008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PODSTAWOWE ZASADY BHP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36808" cy="3977640"/>
          </a:xfrm>
        </p:spPr>
        <p:txBody>
          <a:bodyPr anchor="ctr">
            <a:normAutofit/>
          </a:bodyPr>
          <a:lstStyle/>
          <a:p>
            <a:r>
              <a:rPr lang="pl-PL" sz="1600" b="1" dirty="0">
                <a:solidFill>
                  <a:srgbClr val="FF0000"/>
                </a:solidFill>
              </a:rPr>
              <a:t>Czas pracy: Do ukończenia 16 lat  - 6 godzin,  Po ukończeniu 16 lat – 8 godzin</a:t>
            </a:r>
            <a:endParaRPr lang="pl-PL" sz="1600" dirty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FF0000"/>
                </a:solidFill>
              </a:rPr>
              <a:t>pracowników młodocianych nie wolno zatrudniać nocą</a:t>
            </a:r>
            <a:r>
              <a:rPr lang="pl-PL" sz="1600" b="1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</a:rPr>
              <a:t>tj. w godzinach 22:00 - 6:00,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FF0000"/>
                </a:solidFill>
              </a:rPr>
              <a:t>pracowników młodocianych nie wolno zatrudniać poza podstawowymi godzinami pracy, zajęcia praktyczne odbywają się w dniach wyznaczonych przez szkołę</a:t>
            </a:r>
            <a:r>
              <a:rPr lang="pl-PL" sz="1600" dirty="0">
                <a:solidFill>
                  <a:schemeClr val="tx1"/>
                </a:solidFill>
              </a:rPr>
              <a:t>, jeżeli nauka zawodu odbywa się w sobotę, pracodawca udziela w następnym tygodniu dzień wolny w dniu przypadającym na praktykę,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</a:rPr>
              <a:t>w widocznym miejscu powinna być umieszczona instrukcja obsługi maszyn i urządzeń oraz wykaz prac i stanowisk wzbronionych młodocianym,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</a:rPr>
              <a:t>dobowy okres odpoczynku powinien obejmować porę nocną i powinien trwać nieprzerwanie </a:t>
            </a:r>
            <a:r>
              <a:rPr lang="pl-PL" sz="1600" b="1" dirty="0">
                <a:solidFill>
                  <a:srgbClr val="FF0000"/>
                </a:solidFill>
              </a:rPr>
              <a:t>nie mniej niż 14 godzin</a:t>
            </a:r>
            <a:r>
              <a:rPr lang="pl-PL" sz="1600" dirty="0">
                <a:solidFill>
                  <a:schemeClr val="tx1"/>
                </a:solidFill>
              </a:rPr>
              <a:t>. Tygodniowy okres odpoczynku powinien trwać nieprzerwanie przez </a:t>
            </a:r>
            <a:r>
              <a:rPr lang="pl-PL" sz="1600" b="1" dirty="0">
                <a:solidFill>
                  <a:srgbClr val="FF0000"/>
                </a:solidFill>
              </a:rPr>
              <a:t>co najmniej 48 godzin</a:t>
            </a:r>
            <a:r>
              <a:rPr lang="pl-PL" sz="1600" dirty="0">
                <a:solidFill>
                  <a:schemeClr val="tx1"/>
                </a:solidFill>
              </a:rPr>
              <a:t> i obejmować niedzielę,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</a:rPr>
              <a:t>pracownik młodociany otrzymuje odzież ochronną. </a:t>
            </a:r>
          </a:p>
        </p:txBody>
      </p:sp>
    </p:spTree>
    <p:extLst>
      <p:ext uri="{BB962C8B-B14F-4D97-AF65-F5344CB8AC3E}">
        <p14:creationId xmlns:p14="http://schemas.microsoft.com/office/powerpoint/2010/main" val="1423764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73030" cy="640080"/>
          </a:xfrm>
        </p:spPr>
        <p:txBody>
          <a:bodyPr>
            <a:normAutofit fontScale="90000"/>
          </a:bodyPr>
          <a:lstStyle/>
          <a:p>
            <a:r>
              <a:rPr lang="pl-PL" dirty="0"/>
              <a:t>PODNOSZENIE JAKOŚCI I EFEKTYWNOŚCI KSZTAŁCENIA ZAWODOWEGO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54741" cy="3977640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2000" dirty="0"/>
              <a:t>Od 2019 roku pomiędzy pracodawcą, przedstawicielem Cechu a dyrektorem szkoły zostaje podpisane porozumienie w sprawie nadzoru nad przebiegiem przygotowania zawodowego młodocianych pracowników.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2000" dirty="0"/>
              <a:t>Strony porozumienia zobowiązują się do przestrzegania następujących uzgodnień:</a:t>
            </a:r>
          </a:p>
          <a:p>
            <a:pPr algn="ctr">
              <a:lnSpc>
                <a:spcPct val="100000"/>
              </a:lnSpc>
            </a:pPr>
            <a:r>
              <a:rPr lang="pl-PL" sz="2000" b="1" i="1" dirty="0">
                <a:solidFill>
                  <a:srgbClr val="FF0000"/>
                </a:solidFill>
              </a:rPr>
              <a:t>Monitorowanie realizacji praktycznej nauki zawodu poprzez egzekwowanie obowiązku prowadzenia przez młodocianego pracownika dzienniczka praktycznej nauki zawodu </a:t>
            </a:r>
            <a:br>
              <a:rPr lang="pl-PL" sz="2000" b="1" i="1" dirty="0">
                <a:solidFill>
                  <a:srgbClr val="FF0000"/>
                </a:solidFill>
              </a:rPr>
            </a:br>
            <a:r>
              <a:rPr lang="pl-PL" sz="2000" b="1" i="1" dirty="0">
                <a:solidFill>
                  <a:srgbClr val="FF0000"/>
                </a:solidFill>
              </a:rPr>
              <a:t>i właściwego przygotowania pracownika do egzaminu czeladniczego. </a:t>
            </a:r>
          </a:p>
        </p:txBody>
      </p:sp>
    </p:spTree>
    <p:extLst>
      <p:ext uri="{BB962C8B-B14F-4D97-AF65-F5344CB8AC3E}">
        <p14:creationId xmlns:p14="http://schemas.microsoft.com/office/powerpoint/2010/main" val="948405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AF7944-4353-D53C-847F-153585B1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STANDARDY OCHRONY 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A691E7-8D4C-DFB2-8F19-189028BAC20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872575" cy="3977640"/>
          </a:xfrm>
        </p:spPr>
        <p:txBody>
          <a:bodyPr>
            <a:normAutofit/>
          </a:bodyPr>
          <a:lstStyle/>
          <a:p>
            <a:pPr algn="ctr"/>
            <a:r>
              <a:rPr lang="pl-PL" sz="2400" i="0" dirty="0">
                <a:solidFill>
                  <a:schemeClr val="tx1"/>
                </a:solidFill>
                <a:effectLst/>
                <a:latin typeface="Google Sans"/>
              </a:rPr>
              <a:t>W Standardach określa się w szczególności zasady zapewniające bezpieczne relacje między małoletnim a personelem placówki czy procedurę podejmowania interwencji w sytuacji podejrzenia krzywdzenia.</a:t>
            </a:r>
          </a:p>
          <a:p>
            <a:pPr algn="ctr"/>
            <a:endParaRPr lang="pl-PL" sz="2400" b="1" dirty="0">
              <a:solidFill>
                <a:srgbClr val="474747"/>
              </a:solidFill>
              <a:latin typeface="Google Sans"/>
            </a:endParaRPr>
          </a:p>
          <a:p>
            <a:pPr algn="ctr"/>
            <a:r>
              <a:rPr lang="pl-PL" sz="3600" b="0" i="0" u="none" strike="noStrike" dirty="0">
                <a:solidFill>
                  <a:srgbClr val="0583E1"/>
                </a:solidFill>
                <a:effectLst/>
                <a:latin typeface="Helvetica Neue"/>
                <a:hlinkClick r:id="rId2" tooltip="Link został skonwertowany ze względów bezpieczeństwa systemu."/>
              </a:rPr>
              <a:t>https://liblink.pl/MF3p9LI2nv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0287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521207" y="475488"/>
            <a:ext cx="11109961" cy="640080"/>
          </a:xfrm>
        </p:spPr>
        <p:txBody>
          <a:bodyPr rtlCol="0">
            <a:noAutofit/>
          </a:bodyPr>
          <a:lstStyle/>
          <a:p>
            <a:r>
              <a:rPr lang="pl-PL" b="1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UMOWA O PRACĘ W CELU PRZYGOTOWANIA ZAWODOWEGO</a:t>
            </a:r>
          </a:p>
        </p:txBody>
      </p:sp>
      <p:sp>
        <p:nvSpPr>
          <p:cNvPr id="38" name="Symbol zastępczy zawartości 17"/>
          <p:cNvSpPr txBox="1">
            <a:spLocks/>
          </p:cNvSpPr>
          <p:nvPr/>
        </p:nvSpPr>
        <p:spPr>
          <a:xfrm>
            <a:off x="541610" y="1524708"/>
            <a:ext cx="11089558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tx1"/>
                </a:solidFill>
              </a:rPr>
              <a:t>Pracodawca, który nie jest rzemieślnikiem.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tx1"/>
                </a:solidFill>
              </a:rPr>
              <a:t>Pracodawca będący rzemieślnikiem.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pl-PL" sz="14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Pracodawca będący rzemieślnikiem należy do jednej z organizacji samorządu gospodarczego rzemiosła na zasadzie dobrowolności, ale jeżeli chce zatrudnić młodocianych pracowników w celu przygotowania zawodowego w rzemiośle zobowiązany jest być członkiem cechu lub izby rzemieślniczej.</a:t>
            </a:r>
            <a:endParaRPr lang="pl-PL" sz="1400" b="1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sz="1400" b="1" dirty="0">
                <a:solidFill>
                  <a:srgbClr val="FF0000"/>
                </a:solidFill>
              </a:rPr>
              <a:t>Rozdział 1 Przepisy ogólne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sz="1400" b="1" dirty="0">
                <a:solidFill>
                  <a:srgbClr val="FF0000"/>
                </a:solidFill>
              </a:rPr>
              <a:t>Art. 3 ust. 5 Rzemieślnicy zatrudniający pracowników w celu przygotowania zawodowego w rzemiośle obowiązani są spełniać warunki określone odrębnymi przepisami oraz być członkami jednej z organizacji, o których mowa w art. 7 ust. 3 pkt 1 i 3.</a:t>
            </a: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l-PL" altLang="pl-PL" sz="1400" i="1" dirty="0">
              <a:solidFill>
                <a:srgbClr val="FF0000"/>
              </a:solidFill>
              <a:latin typeface="Exo 2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1400" dirty="0">
                <a:solidFill>
                  <a:srgbClr val="FF0000"/>
                </a:solidFill>
                <a:latin typeface="Exo 2"/>
              </a:rPr>
              <a:t>Art. 7 ust. 3 pkt 1 i 3</a:t>
            </a:r>
            <a:endParaRPr lang="pl-PL" altLang="pl-PL" sz="1050" dirty="0">
              <a:solidFill>
                <a:srgbClr val="FF0000"/>
              </a:solidFill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1400" dirty="0">
                <a:solidFill>
                  <a:srgbClr val="FF0000"/>
                </a:solidFill>
                <a:latin typeface="Exo 2"/>
              </a:rPr>
              <a:t>Organizacjami samorządu gospodarczego rzemiosła są:</a:t>
            </a:r>
            <a:endParaRPr lang="pl-PL" altLang="pl-PL" sz="1050" dirty="0">
              <a:solidFill>
                <a:srgbClr val="FF0000"/>
              </a:solidFill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1400" dirty="0">
                <a:solidFill>
                  <a:srgbClr val="FF0000"/>
                </a:solidFill>
                <a:latin typeface="Exo 2"/>
              </a:rPr>
              <a:t>1) cechy;</a:t>
            </a:r>
            <a:endParaRPr lang="pl-PL" altLang="pl-PL" sz="1050" dirty="0">
              <a:solidFill>
                <a:srgbClr val="FF0000"/>
              </a:solidFill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1400" dirty="0">
                <a:solidFill>
                  <a:srgbClr val="FF0000"/>
                </a:solidFill>
                <a:latin typeface="Exo 2"/>
              </a:rPr>
              <a:t>3) izby rzemieślnicze;</a:t>
            </a:r>
            <a:endParaRPr lang="pl-PL" altLang="pl-PL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1400" b="1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1400" b="1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endParaRPr lang="pl-PL" sz="1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defRPr/>
            </a:pPr>
            <a:endParaRPr lang="pl-PL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9829800" cy="2313432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ZDEFINIOWANIE PRZEDSIĘBIORCY JAKO RZEMIEŚLNIKA</a:t>
            </a:r>
          </a:p>
        </p:txBody>
      </p:sp>
    </p:spTree>
    <p:extLst>
      <p:ext uri="{BB962C8B-B14F-4D97-AF65-F5344CB8AC3E}">
        <p14:creationId xmlns:p14="http://schemas.microsoft.com/office/powerpoint/2010/main" val="378788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95405" cy="64008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KWALIFIKACJE INSTRUKTORA PRAKTYCZNEJ NAUKI ZAWODU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623471" y="1379625"/>
            <a:ext cx="11077116" cy="4871886"/>
          </a:xfrm>
        </p:spPr>
        <p:txBody>
          <a:bodyPr>
            <a:normAutofit fontScale="40000" lnSpcReduction="20000"/>
          </a:bodyPr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chemeClr val="tx1"/>
                </a:solidFill>
              </a:rPr>
              <a:t>tytuł zawodowy w zawodzie, którego będą nauczać, lub w zawodzie pokrewnym do zawodu, którego będą nauczać, i co najmniej trzyletni staż pracy w zawodzie, którego będą nauczać oraz świadectwo ukończenia technikum, branżowej szkoły II stopnia, technikum uzupełniającego lub szkoły równorzędnej lub świadectwo ukończenia szkoły policealnej lub dyplom ukończenia szkoły pomaturalnej lub policealnej;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chemeClr val="tx1"/>
                </a:solidFill>
              </a:rPr>
              <a:t>tytuł robotnika wykwalifikowanego lub równorzędny w zawodzie, którego będą nauczać, i co najmniej czteroletni staż pracy w zawodzie, którego będą nauczać oraz świadectwo ukończenia liceum ogólnokształcącego, liceum zawodowego, liceum technicznego, liceum profilowanego, uzupełniającego liceum ogólnokształcącego lub świadectwo ukończenia technikum, branżowej szkoły II stopnia i technikum uzupełniającego, kształcących w innym zawodzie niż ten, którego będą nauczać lub świadectwo ukończenia średniego studium zawodowego;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chemeClr val="tx1"/>
                </a:solidFill>
              </a:rPr>
              <a:t>dyplom ukończenia studiów na kierunku odpowiednim dla zawodu, którego będą nauczać, oraz co najmniej dwuletni staż pracy w zawodzie, którego będą nauczać lub na innym kierunku niż odpowiedni dla zawodu, którego będą nauczać oraz co najmniej czteroletni staż pracy w zawodzie, którego będą nauczać;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chemeClr val="tx1"/>
                </a:solidFill>
              </a:rPr>
              <a:t>tytuł zawodowy w zawodzie, którego będą nauczać lub w zawodzie pokrewnym do zawodu, którego będą nauczać, i co najmniej sześcioletni staż pracy w zawodzie, którego będą nauczać oraz świadectwo ukończenia zasadniczej szkoły zawodowej lub branżowej szkoły I stopnia;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chemeClr val="tx1"/>
                </a:solidFill>
              </a:rPr>
              <a:t>tytuł mistrza w zawodzie, którego będą nauczać lub w zawodzie wchodzącym w zakres zawodu, którego będą nauczać.</a:t>
            </a:r>
            <a:br>
              <a:rPr lang="pl-PL" sz="2200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012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55097" cy="640080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ZATRUDNIANIE MŁODOCIANYCH - 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36808" cy="3977640"/>
          </a:xfrm>
        </p:spPr>
        <p:txBody>
          <a:bodyPr anchor="ctr"/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Pracodawca daje uczniowi skierowanie na badanie.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Warunkiem dopuszczenia do pracy młodocianego jest uzyskanie zaświadczenia od lekarza Medycy Pracy o braku przeciwwskazań lekarskich do zatrudnienia na określonym stanowisku.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chemeClr val="tx1"/>
                </a:solidFill>
              </a:rPr>
              <a:t>Książeczka zdrowia w zawodach: kucharz, fryzjer, sprzedawca w sklepie spożywczym, piekarz, cukiernik.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234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ZASADY NAUKI ZAWODU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45952" cy="4864608"/>
          </a:xfrm>
        </p:spPr>
        <p:txBody>
          <a:bodyPr anchor="ctr">
            <a:norm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Nauka zawodu trwa do 36 miesięcy nie krócej niż 33 miesiące.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chemeClr val="tx1"/>
                </a:solidFill>
              </a:rPr>
              <a:t>Pracodawca kieruje ucznia na przygotowanie teoretyczne do Szkoły </a:t>
            </a:r>
            <a:r>
              <a:rPr lang="pl-PL" sz="1800" dirty="0">
                <a:solidFill>
                  <a:schemeClr val="tx1"/>
                </a:solidFill>
              </a:rPr>
              <a:t>w ramach zawartej umowy o pracę  w celu przygotowania zawodowego.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W sytuacji kiedy Szkoła ogłasza dni wolne od zajęć teoretycznych uczniowie Branżowej Szkoły muszą udać się na zajęcia praktyczne do Pracodawcy. 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Wolne od zajęć w szkole to przerwa na Święta Bożego Narodzenia, Wielkanoc lub inne dni, w których nie odbywają się zajęcia w szkole.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Pracodawca ma prawo uzyskania informacji o otrzymywanych ocenach oraz frekwencji na zajęciach teoretycznych.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Nauka zawodu kończy się </a:t>
            </a:r>
            <a:r>
              <a:rPr lang="pl-PL" sz="1800" b="1" dirty="0">
                <a:solidFill>
                  <a:schemeClr val="tx1"/>
                </a:solidFill>
              </a:rPr>
              <a:t>egzaminem czeladniczym</a:t>
            </a:r>
            <a:r>
              <a:rPr lang="pl-PL" sz="1800" dirty="0">
                <a:solidFill>
                  <a:schemeClr val="tx1"/>
                </a:solidFill>
              </a:rPr>
              <a:t> lub </a:t>
            </a:r>
            <a:r>
              <a:rPr lang="pl-PL" sz="1800" b="1" dirty="0">
                <a:solidFill>
                  <a:schemeClr val="tx1"/>
                </a:solidFill>
              </a:rPr>
              <a:t>zawodowym</a:t>
            </a:r>
            <a:r>
              <a:rPr lang="pl-PL" sz="1800" dirty="0">
                <a:solidFill>
                  <a:schemeClr val="tx1"/>
                </a:solidFill>
              </a:rPr>
              <a:t> w zawodzie, którego dotyczy nauka zawodu.</a:t>
            </a:r>
            <a:r>
              <a:rPr lang="pl-PL" sz="1800" baseline="30000" dirty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 Po zdaniu egzaminu uczeń zobowiązany jest dostarczyć Pracodawcy, dyplom/świadectwo uzyskanych kwalifikacji w zawodzie!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chemeClr val="tx1"/>
                </a:solidFill>
              </a:rPr>
              <a:t>Po zakończeniu nauki zawodu  Pracodawca ma obowiązek wystawienia pracownikowi Świadectwo Pracy. Dokument ten potwierdza okres zatrudnienia, który wlicza się do lat pracy.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4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108541" cy="640080"/>
          </a:xfrm>
        </p:spPr>
        <p:txBody>
          <a:bodyPr/>
          <a:lstStyle/>
          <a:p>
            <a:r>
              <a:rPr lang="pl-PL" dirty="0"/>
              <a:t>ROZWIĄZANIE UMOWY O PRACĘ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90252" cy="4849782"/>
          </a:xfrm>
        </p:spPr>
        <p:txBody>
          <a:bodyPr>
            <a:norm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Rozwiązanie umowy bez zachowania okresu wypowiedzenia przez pracodawcę dopuszczalne jest: na ogólnych zasadach, z przyczyn określonych art. 53 § 1 </a:t>
            </a:r>
            <a:r>
              <a:rPr lang="pl-PL" b="1" dirty="0" err="1"/>
              <a:t>k.p</a:t>
            </a:r>
            <a:r>
              <a:rPr lang="pl-PL" b="1" dirty="0"/>
              <a:t>.,</a:t>
            </a:r>
            <a:endParaRPr lang="pl-PL" dirty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Rozwiązanie umowy na mocy porozumienia stron.</a:t>
            </a: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Kodeks pracy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Art. 196.  [Wypowiedzenie umowy o pracę z pracownikiem młodocianym]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Rozwiązanie za wypowiedzeniem umowy o pracę zawartej w celu przygotowania zawodowego dopuszczalne jest tylko w razie: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1) niewypełniania przez młodocianego obowiązków wynikających z umowy o pracę lub obowiązku dokształcania się, pomimo stosowania wobec niego środków wychowawczych;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2) ogłoszenia upadłości lub likwidacji pracodawcy;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3) reorganizacji zakładu pracy uniemożliwiającej kontynuowanie przygotowania zawodowego;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</a:rPr>
              <a:t>4) stwierdzenia nieprzydatności młodocianego do pracy, w zakresie której odbywa przygotowanie zawodowe.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90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27664" cy="4608576"/>
          </a:xfrm>
        </p:spPr>
        <p:txBody>
          <a:bodyPr>
            <a:normAutofit lnSpcReduction="10000"/>
          </a:bodyPr>
          <a:lstStyle/>
          <a:p>
            <a:pPr lv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b="1" dirty="0">
                <a:solidFill>
                  <a:schemeClr val="tx1"/>
                </a:solidFill>
              </a:rPr>
              <a:t>I rok nauki:  </a:t>
            </a:r>
            <a:endParaRPr lang="pl-PL" sz="1500" dirty="0">
              <a:solidFill>
                <a:schemeClr val="tx1"/>
              </a:solidFill>
            </a:endParaRP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młodocianemu przysługuje 12 dni urlopu po 6 miesiącach pracy,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młodocianemu przysługuje 26 dni urlopu po pierwszym roku pracy, </a:t>
            </a:r>
            <a:r>
              <a:rPr lang="pl-PL" sz="1500" b="1" dirty="0">
                <a:solidFill>
                  <a:schemeClr val="tx1"/>
                </a:solidFill>
              </a:rPr>
              <a:t> </a:t>
            </a:r>
            <a:endParaRPr lang="pl-PL" sz="1500" dirty="0">
              <a:solidFill>
                <a:schemeClr val="tx1"/>
              </a:solidFill>
            </a:endParaRPr>
          </a:p>
          <a:p>
            <a:pPr marL="0" lvl="1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500" b="1" dirty="0">
                <a:solidFill>
                  <a:schemeClr val="tx1"/>
                </a:solidFill>
              </a:rPr>
              <a:t>RAZEM 38 dni. </a:t>
            </a:r>
            <a:endParaRPr lang="pl-PL" sz="15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 </a:t>
            </a:r>
          </a:p>
          <a:p>
            <a:pPr lv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b="1" dirty="0">
                <a:solidFill>
                  <a:schemeClr val="tx1"/>
                </a:solidFill>
              </a:rPr>
              <a:t>II rok nauki:</a:t>
            </a:r>
            <a:r>
              <a:rPr lang="pl-PL" sz="1500" dirty="0">
                <a:solidFill>
                  <a:schemeClr val="tx1"/>
                </a:solidFill>
              </a:rPr>
              <a:t> 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młodocianemu przysługuje 26 dni urlopu.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u="sng" dirty="0">
                <a:solidFill>
                  <a:schemeClr val="tx1"/>
                </a:solidFill>
              </a:rPr>
              <a:t>W roku kalendarzowym, w którym pracownik młodociany kończy 18 lat: </a:t>
            </a:r>
            <a:r>
              <a:rPr lang="pl-PL" sz="1500" dirty="0">
                <a:solidFill>
                  <a:schemeClr val="tx1"/>
                </a:solidFill>
              </a:rPr>
              <a:t>przysługuje 20 dni urlopu.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 </a:t>
            </a:r>
          </a:p>
          <a:p>
            <a:pPr lv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b="1" dirty="0">
                <a:solidFill>
                  <a:schemeClr val="tx1"/>
                </a:solidFill>
              </a:rPr>
              <a:t>III rok nauki 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</a:p>
          <a:p>
            <a:pPr lvl="1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młodocianemu przysługuje 26 dni urlopu.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u="sng" dirty="0">
                <a:solidFill>
                  <a:schemeClr val="tx1"/>
                </a:solidFill>
              </a:rPr>
              <a:t>W roku kalendarzowym, w którym pracownik młodociany kończy 18 lat:</a:t>
            </a:r>
            <a:r>
              <a:rPr lang="pl-PL" sz="1500" dirty="0">
                <a:solidFill>
                  <a:schemeClr val="tx1"/>
                </a:solidFill>
              </a:rPr>
              <a:t> przysługuje 20 dni urlopu.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500" dirty="0">
                <a:solidFill>
                  <a:schemeClr val="tx1"/>
                </a:solidFill>
              </a:rPr>
              <a:t>Młodocianemu uczęszczającemu do szkoły należy udzielić urlopu wypoczynkowego w okresie ferii szkolnych. Dodatkowo na wniosek młodocianego, ucznia szkoły dla pracujących, </a:t>
            </a:r>
            <a:r>
              <a:rPr lang="pl-PL" sz="1500" b="1" dirty="0">
                <a:solidFill>
                  <a:srgbClr val="FF0000"/>
                </a:solidFill>
              </a:rPr>
              <a:t>pracodawca jest obowiązany udzielić w okresie ferii szkolnych urlopu bezpłatnego w wymiarze nieprzekraczającym łącznie z urlopem wypoczynkowym 2 miesięcy</a:t>
            </a:r>
            <a:r>
              <a:rPr lang="pl-PL" sz="1500" dirty="0">
                <a:solidFill>
                  <a:srgbClr val="FF0000"/>
                </a:solidFill>
              </a:rPr>
              <a:t> </a:t>
            </a:r>
            <a:r>
              <a:rPr lang="pl-PL" sz="1500" b="1" dirty="0">
                <a:solidFill>
                  <a:srgbClr val="FF0000"/>
                </a:solidFill>
              </a:rPr>
              <a:t>(art. 205 § 4 </a:t>
            </a:r>
            <a:r>
              <a:rPr lang="pl-PL" sz="1500" b="1" dirty="0" err="1">
                <a:solidFill>
                  <a:srgbClr val="FF0000"/>
                </a:solidFill>
              </a:rPr>
              <a:t>K.p</a:t>
            </a:r>
            <a:r>
              <a:rPr lang="pl-PL" sz="1500" b="1" dirty="0">
                <a:solidFill>
                  <a:srgbClr val="FF0000"/>
                </a:solidFill>
              </a:rPr>
              <a:t>.). </a:t>
            </a:r>
            <a:br>
              <a:rPr lang="pl-PL" sz="1500" b="1" dirty="0">
                <a:solidFill>
                  <a:srgbClr val="FF0000"/>
                </a:solidFill>
              </a:rPr>
            </a:br>
            <a:r>
              <a:rPr lang="pl-PL" sz="1500" dirty="0">
                <a:solidFill>
                  <a:schemeClr val="tx1"/>
                </a:solidFill>
              </a:rPr>
              <a:t>Okres takiego urlopu bezpłatnego podlega zaliczeniu do okresu zatrudnienia, od którego zależą uprawnienia pracownicze.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220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b="1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WYNAGRODZENIE ZA PRACĘ</a:t>
            </a:r>
          </a:p>
        </p:txBody>
      </p:sp>
      <p:sp>
        <p:nvSpPr>
          <p:cNvPr id="5" name="Zawartość — symbol zastępczy 4"/>
          <p:cNvSpPr>
            <a:spLocks noGrp="1"/>
          </p:cNvSpPr>
          <p:nvPr>
            <p:ph sz="half" idx="4294967295"/>
          </p:nvPr>
        </p:nvSpPr>
        <p:spPr>
          <a:xfrm>
            <a:off x="541610" y="1431010"/>
            <a:ext cx="11052982" cy="47908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dirty="0">
                <a:latin typeface="Segoe UI" panose="020B0502040204020203" pitchFamily="34" charset="0"/>
                <a:cs typeface="Segoe UI" panose="020B0502040204020203" pitchFamily="34" charset="0"/>
              </a:rPr>
              <a:t>Wynagrodzenie uzależnione jest od roku nauki. Stawki wynagrodzenie ulegają zmianie raz na trzy miesiące . 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dirty="0">
                <a:latin typeface="Segoe UI" panose="020B0502040204020203" pitchFamily="34" charset="0"/>
                <a:cs typeface="Segoe UI" panose="020B0502040204020203" pitchFamily="34" charset="0"/>
              </a:rPr>
              <a:t>Rozliczenie PIT – 37 samodzielne, ulga na dziecko w Urzędzie Skarbowym przysługuje rodzicom nadal. 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dirty="0">
                <a:latin typeface="Segoe UI" panose="020B0502040204020203" pitchFamily="34" charset="0"/>
                <a:cs typeface="Segoe UI" panose="020B0502040204020203" pitchFamily="34" charset="0"/>
              </a:rPr>
              <a:t>Rodzice wyrejestrowują młodocianego pracownika z ubezpieczenia zdrowotnego w swoim zakładzie pracy lub Powiatowym Urzędzie Pracy.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Najniższe stawki wynagrodzeń młodocianych obowiązujące od 1 września 2023 r. wynoszą: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	nie mniej niż 8% w pierwszym roku nauki,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	nie mniej niż 9% w drugim roku nauki,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	nie mniej niż 10% w trzecim roku nauki.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pl-PL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okument powitaln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1_TF10001108" id="{C00E61C5-DC50-4F54-89E7-36464EA3A366}" vid="{F301E3E8-B477-4E36-95CD-E70555B79168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openxmlformats.org/package/2006/metadata/core-properties"/>
    <ds:schemaRef ds:uri="http://purl.org/dc/terms/"/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— Zapraszamy!</Template>
  <TotalTime>0</TotalTime>
  <Words>1491</Words>
  <Application>Microsoft Office PowerPoint</Application>
  <PresentationFormat>Panoramiczny</PresentationFormat>
  <Paragraphs>113</Paragraphs>
  <Slides>13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1" baseType="lpstr">
      <vt:lpstr>Arial</vt:lpstr>
      <vt:lpstr>Calibri</vt:lpstr>
      <vt:lpstr>Exo 2</vt:lpstr>
      <vt:lpstr>Google Sans</vt:lpstr>
      <vt:lpstr>Helvetica Neue</vt:lpstr>
      <vt:lpstr>Segoe UI</vt:lpstr>
      <vt:lpstr>Segoe UI Light</vt:lpstr>
      <vt:lpstr>Dokument powitalny</vt:lpstr>
      <vt:lpstr>WARUNKI ZATRUDNIENIA  PRACOWNIKA MŁODOCIANEGO </vt:lpstr>
      <vt:lpstr>UMOWA O PRACĘ W CELU PRZYGOTOWANIA ZAWODOWEGO</vt:lpstr>
      <vt:lpstr>ZDEFINIOWANIE PRZEDSIĘBIORCY JAKO RZEMIEŚLNIKA</vt:lpstr>
      <vt:lpstr>KWALIFIKACJE INSTRUKTORA PRAKTYCZNEJ NAUKI ZAWODU</vt:lpstr>
      <vt:lpstr>ZATRUDNIANIE MŁODOCIANYCH - BADANIA</vt:lpstr>
      <vt:lpstr>ZASADY NAUKI ZAWODU</vt:lpstr>
      <vt:lpstr>ROZWIĄZANIE UMOWY O PRACĘ </vt:lpstr>
      <vt:lpstr>URLOP WYPOCZYNKOWY</vt:lpstr>
      <vt:lpstr>WYNAGRODZENIE ZA PRACĘ</vt:lpstr>
      <vt:lpstr>NIEOBECNOŚCI</vt:lpstr>
      <vt:lpstr>PODSTAWOWE ZASADY BHP</vt:lpstr>
      <vt:lpstr>PODNOSZENIE JAKOŚCI I EFEKTYWNOŚCI KSZTAŁCENIA ZAWODOWEGO</vt:lpstr>
      <vt:lpstr>STANDARDY OCHRONY  MAŁOLETNICH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2023-11-13T14:42:17Z</dcterms:created>
  <dcterms:modified xsi:type="dcterms:W3CDTF">2024-10-31T12:44:18Z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